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3"/>
  </p:notesMasterIdLst>
  <p:handoutMasterIdLst>
    <p:handoutMasterId r:id="rId14"/>
  </p:handoutMasterIdLst>
  <p:sldIdLst>
    <p:sldId id="257" r:id="rId2"/>
    <p:sldId id="271" r:id="rId3"/>
    <p:sldId id="258" r:id="rId4"/>
    <p:sldId id="272" r:id="rId5"/>
    <p:sldId id="275" r:id="rId6"/>
    <p:sldId id="273" r:id="rId7"/>
    <p:sldId id="277" r:id="rId8"/>
    <p:sldId id="261" r:id="rId9"/>
    <p:sldId id="274" r:id="rId10"/>
    <p:sldId id="276"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296" userDrawn="1">
          <p15:clr>
            <a:srgbClr val="A4A3A4"/>
          </p15:clr>
        </p15:guide>
        <p15:guide id="4" orient="horz" pos="4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4371" autoAdjust="0"/>
  </p:normalViewPr>
  <p:slideViewPr>
    <p:cSldViewPr snapToGrid="0">
      <p:cViewPr varScale="1">
        <p:scale>
          <a:sx n="96" d="100"/>
          <a:sy n="96" d="100"/>
        </p:scale>
        <p:origin x="1092" y="84"/>
      </p:cViewPr>
      <p:guideLst>
        <p:guide orient="horz" pos="2160"/>
        <p:guide pos="3840"/>
        <p:guide pos="7296"/>
        <p:guide orient="horz" pos="4128"/>
      </p:guideLst>
    </p:cSldViewPr>
  </p:slideViewPr>
  <p:outlineViewPr>
    <p:cViewPr>
      <p:scale>
        <a:sx n="33" d="100"/>
        <a:sy n="33" d="100"/>
      </p:scale>
      <p:origin x="0" y="0"/>
    </p:cViewPr>
  </p:outlineViewPr>
  <p:notesTextViewPr>
    <p:cViewPr>
      <p:scale>
        <a:sx n="3" d="2"/>
        <a:sy n="3" d="2"/>
      </p:scale>
      <p:origin x="0" y="0"/>
    </p:cViewPr>
  </p:notesTextViewPr>
  <p:notesViewPr>
    <p:cSldViewPr snapToGrid="0" showGuides="1">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796EA6-6F25-4F19-87BA-7ADCC16DAEFF}" type="datetimeFigureOut">
              <a:rPr lang="en-US" smtClean="0"/>
              <a:t>10/23/2019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E50CC-F33A-4EF4-9F12-93EC4A21A0CF}" type="slidenum">
              <a:rPr lang="en-US" smtClean="0"/>
              <a:t>‹#›</a:t>
            </a:fld>
            <a:endParaRPr lang="en-US" dirty="0"/>
          </a:p>
        </p:txBody>
      </p:sp>
    </p:spTree>
    <p:extLst>
      <p:ext uri="{BB962C8B-B14F-4D97-AF65-F5344CB8AC3E}">
        <p14:creationId xmlns:p14="http://schemas.microsoft.com/office/powerpoint/2010/main" val="132329507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C172E-A8B5-46F6-B05C-DFA3E2E0F207}" type="datetimeFigureOut">
              <a:rPr lang="en-US" smtClean="0"/>
              <a:t>10/23/2019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74CE4-FBD8-4481-AEFB-CA53E599A745}" type="slidenum">
              <a:rPr lang="en-US" smtClean="0"/>
              <a:t>‹#›</a:t>
            </a:fld>
            <a:endParaRPr lang="en-US" dirty="0"/>
          </a:p>
        </p:txBody>
      </p:sp>
    </p:spTree>
    <p:extLst>
      <p:ext uri="{BB962C8B-B14F-4D97-AF65-F5344CB8AC3E}">
        <p14:creationId xmlns:p14="http://schemas.microsoft.com/office/powerpoint/2010/main" val="1273268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I'm Floris and thank you for joining me in this presentation about long-term sci-fi vegetation progression simulation.</a:t>
            </a:r>
          </a:p>
          <a:p>
            <a:r>
              <a:rPr lang="en-US" dirty="0"/>
              <a:t>Now.. that's a long title. What does it mean? Allow me to show you.</a:t>
            </a:r>
          </a:p>
        </p:txBody>
      </p:sp>
      <p:sp>
        <p:nvSpPr>
          <p:cNvPr id="4" name="Slide Number Placeholder 3"/>
          <p:cNvSpPr>
            <a:spLocks noGrp="1"/>
          </p:cNvSpPr>
          <p:nvPr>
            <p:ph type="sldNum" sz="quarter" idx="10"/>
          </p:nvPr>
        </p:nvSpPr>
        <p:spPr/>
        <p:txBody>
          <a:bodyPr/>
          <a:lstStyle/>
          <a:p>
            <a:fld id="{32674CE4-FBD8-4481-AEFB-CA53E599A745}" type="slidenum">
              <a:rPr lang="en-US" smtClean="0"/>
              <a:t>1</a:t>
            </a:fld>
            <a:endParaRPr lang="en-US" dirty="0"/>
          </a:p>
        </p:txBody>
      </p:sp>
    </p:spTree>
    <p:extLst>
      <p:ext uri="{BB962C8B-B14F-4D97-AF65-F5344CB8AC3E}">
        <p14:creationId xmlns:p14="http://schemas.microsoft.com/office/powerpoint/2010/main" val="2147974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10</a:t>
            </a:fld>
            <a:endParaRPr lang="en-US" dirty="0"/>
          </a:p>
        </p:txBody>
      </p:sp>
    </p:spTree>
    <p:extLst>
      <p:ext uri="{BB962C8B-B14F-4D97-AF65-F5344CB8AC3E}">
        <p14:creationId xmlns:p14="http://schemas.microsoft.com/office/powerpoint/2010/main" val="3332087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11</a:t>
            </a:fld>
            <a:endParaRPr lang="en-US" dirty="0"/>
          </a:p>
        </p:txBody>
      </p:sp>
    </p:spTree>
    <p:extLst>
      <p:ext uri="{BB962C8B-B14F-4D97-AF65-F5344CB8AC3E}">
        <p14:creationId xmlns:p14="http://schemas.microsoft.com/office/powerpoint/2010/main" val="3484259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As you can see, an empty environment is being filled up with vegetation that changes and evolves over time. It does this based on multiple factors including the amount of light a spot gets, the passing of seasons and the rules each type of plant has defined for itself.</a:t>
            </a:r>
          </a:p>
        </p:txBody>
      </p:sp>
      <p:sp>
        <p:nvSpPr>
          <p:cNvPr id="4" name="Slide Number Placeholder 3"/>
          <p:cNvSpPr>
            <a:spLocks noGrp="1"/>
          </p:cNvSpPr>
          <p:nvPr>
            <p:ph type="sldNum" sz="quarter" idx="10"/>
          </p:nvPr>
        </p:nvSpPr>
        <p:spPr/>
        <p:txBody>
          <a:bodyPr/>
          <a:lstStyle/>
          <a:p>
            <a:fld id="{CF2FD335-6D8E-486A-8F5F-DFC7325903FF}" type="slidenum">
              <a:rPr lang="en-US" smtClean="0"/>
              <a:t>2</a:t>
            </a:fld>
            <a:endParaRPr lang="en-US" dirty="0"/>
          </a:p>
        </p:txBody>
      </p:sp>
    </p:spTree>
    <p:extLst>
      <p:ext uri="{BB962C8B-B14F-4D97-AF65-F5344CB8AC3E}">
        <p14:creationId xmlns:p14="http://schemas.microsoft.com/office/powerpoint/2010/main" val="3263634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what are the specifics? It's a framework built in Unity that allows users to define an area and some parameters: how long season last, which plants are allowed to grow in there and how many seeds of each of those are present at the start. </a:t>
            </a:r>
          </a:p>
          <a:p>
            <a:pPr marL="0" indent="0">
              <a:buFont typeface="Arial" panose="020B0604020202020204" pitchFamily="34" charset="0"/>
              <a:buNone/>
            </a:pPr>
            <a:r>
              <a:rPr lang="en-US" dirty="0"/>
              <a:t>Those plants can define their own rules, which the system can provide information for, say, how much light a spot gets or where the surfaces actually are.</a:t>
            </a:r>
          </a:p>
          <a:p>
            <a:pPr marL="0" indent="0">
              <a:buFont typeface="Arial" panose="020B0604020202020204" pitchFamily="34" charset="0"/>
              <a:buNone/>
            </a:pPr>
            <a:r>
              <a:rPr lang="en-US" dirty="0"/>
              <a:t>Time then passes one day at a time on set intervals or whenever the system is requested to have a certain amount of days pass.</a:t>
            </a:r>
          </a:p>
          <a:p>
            <a:pPr marL="0" indent="0">
              <a:buFont typeface="Arial" panose="020B0604020202020204" pitchFamily="34" charset="0"/>
              <a:buNone/>
            </a:pPr>
            <a:r>
              <a:rPr lang="en-US" dirty="0"/>
              <a:t>So... why? Well... while there are tools that facilitate the building of a vegetation </a:t>
            </a:r>
            <a:r>
              <a:rPr lang="en-US" dirty="0" err="1"/>
              <a:t>enviroment</a:t>
            </a:r>
            <a:r>
              <a:rPr lang="en-US" dirty="0"/>
              <a:t>, for example the procedural vegetation tool of Unreal Engine, none go for something that actually evolves over time and they mostly ignore factors such as shadow. You could for instance use this in a situation where a player leaves an area for a long time (at least in-game) and have the environment noticeably be changed in a believable manner.</a:t>
            </a:r>
          </a:p>
        </p:txBody>
      </p:sp>
      <p:sp>
        <p:nvSpPr>
          <p:cNvPr id="4" name="Slide Number Placeholder 3"/>
          <p:cNvSpPr>
            <a:spLocks noGrp="1"/>
          </p:cNvSpPr>
          <p:nvPr>
            <p:ph type="sldNum" sz="quarter" idx="10"/>
          </p:nvPr>
        </p:nvSpPr>
        <p:spPr/>
        <p:txBody>
          <a:bodyPr/>
          <a:lstStyle/>
          <a:p>
            <a:fld id="{CF2FD335-6D8E-486A-8F5F-DFC7325903FF}" type="slidenum">
              <a:rPr lang="en-US" smtClean="0"/>
              <a:t>3</a:t>
            </a:fld>
            <a:endParaRPr lang="en-US" dirty="0"/>
          </a:p>
        </p:txBody>
      </p:sp>
    </p:spTree>
    <p:extLst>
      <p:ext uri="{BB962C8B-B14F-4D97-AF65-F5344CB8AC3E}">
        <p14:creationId xmlns:p14="http://schemas.microsoft.com/office/powerpoint/2010/main" val="118867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getting started on creating systems, it's important to consider possible models to represent the simulation. [IMPROVE THIS SEGMENT]</a:t>
            </a:r>
          </a:p>
          <a:p>
            <a:r>
              <a:rPr lang="en-US" dirty="0"/>
              <a:t>It is of course vital to know how plants actually work; when they grow, how long they live, the whole package. As it turned out grasses have all the basic characteristics other plants have and more! Creating grasses thus became priority.</a:t>
            </a:r>
          </a:p>
          <a:p>
            <a:r>
              <a:rPr lang="en-US" dirty="0"/>
              <a:t>So, surfaces. What do we need? Something that allows both easy positioning of plants, and tracking where they exist without needing to do something as crazy as loop over every individual plant to compare their positions. </a:t>
            </a:r>
          </a:p>
        </p:txBody>
      </p:sp>
      <p:sp>
        <p:nvSpPr>
          <p:cNvPr id="4" name="Slide Number Placeholder 3"/>
          <p:cNvSpPr>
            <a:spLocks noGrp="1"/>
          </p:cNvSpPr>
          <p:nvPr>
            <p:ph type="sldNum" sz="quarter" idx="10"/>
          </p:nvPr>
        </p:nvSpPr>
        <p:spPr/>
        <p:txBody>
          <a:bodyPr/>
          <a:lstStyle/>
          <a:p>
            <a:fld id="{CF2FD335-6D8E-486A-8F5F-DFC7325903FF}" type="slidenum">
              <a:rPr lang="en-US" smtClean="0"/>
              <a:t>4</a:t>
            </a:fld>
            <a:endParaRPr lang="en-US" dirty="0"/>
          </a:p>
        </p:txBody>
      </p:sp>
    </p:spTree>
    <p:extLst>
      <p:ext uri="{BB962C8B-B14F-4D97-AF65-F5344CB8AC3E}">
        <p14:creationId xmlns:p14="http://schemas.microsoft.com/office/powerpoint/2010/main" val="2917455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getting started on creating systems, it's important to consider possible models to represent the simulation. [IMPROVE THIS SEGMENT]</a:t>
            </a:r>
          </a:p>
          <a:p>
            <a:r>
              <a:rPr lang="en-US" dirty="0"/>
              <a:t>It is of course vital to know how plants actually work; when they grow, how long they live, the whole package. As it turned out grasses have all the basic characteristics other plants have and more! Creating grasses thus became priority.</a:t>
            </a:r>
          </a:p>
          <a:p>
            <a:r>
              <a:rPr lang="en-US" dirty="0"/>
              <a:t>So, surfaces. What do we need? Something that allows both easy positioning of plants, and tracking where they exist without needing to do something as crazy as loop over every individual plant to compare their positions. </a:t>
            </a:r>
          </a:p>
        </p:txBody>
      </p:sp>
      <p:sp>
        <p:nvSpPr>
          <p:cNvPr id="4" name="Slide Number Placeholder 3"/>
          <p:cNvSpPr>
            <a:spLocks noGrp="1"/>
          </p:cNvSpPr>
          <p:nvPr>
            <p:ph type="sldNum" sz="quarter" idx="10"/>
          </p:nvPr>
        </p:nvSpPr>
        <p:spPr/>
        <p:txBody>
          <a:bodyPr/>
          <a:lstStyle/>
          <a:p>
            <a:fld id="{CF2FD335-6D8E-486A-8F5F-DFC7325903FF}" type="slidenum">
              <a:rPr lang="en-US" smtClean="0"/>
              <a:t>5</a:t>
            </a:fld>
            <a:endParaRPr lang="en-US" dirty="0"/>
          </a:p>
        </p:txBody>
      </p:sp>
    </p:spTree>
    <p:extLst>
      <p:ext uri="{BB962C8B-B14F-4D97-AF65-F5344CB8AC3E}">
        <p14:creationId xmlns:p14="http://schemas.microsoft.com/office/powerpoint/2010/main" val="3412031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focus here was to find a way to allow users of the system to easily access the shadow factor on a plant's spot to be able to use it for whichever purpose they want. You'll probably notice that in the test case it's used as a density map for the grass.</a:t>
            </a:r>
          </a:p>
          <a:p>
            <a:r>
              <a:rPr lang="en-US" dirty="0" err="1"/>
              <a:t>Shadowmaps</a:t>
            </a:r>
            <a:r>
              <a:rPr lang="en-US" dirty="0"/>
              <a:t> seem to do exactly what's needed, nicely showing the amount of shadow everywhere. The problem is just that </a:t>
            </a:r>
            <a:r>
              <a:rPr lang="en-US" dirty="0" err="1"/>
              <a:t>shadowmaps</a:t>
            </a:r>
            <a:r>
              <a:rPr lang="en-US" dirty="0"/>
              <a:t> are for single lights and combining them would be.. bothersome. Especially considering the fact that it's </a:t>
            </a:r>
            <a:r>
              <a:rPr lang="en-US" dirty="0" err="1"/>
              <a:t>realtime</a:t>
            </a:r>
            <a:r>
              <a:rPr lang="en-US" dirty="0"/>
              <a:t> and would need to be redone every frame.</a:t>
            </a:r>
          </a:p>
          <a:p>
            <a:r>
              <a:rPr lang="en-US" dirty="0"/>
              <a:t>So lightmap baking was the other option. You actually have to jump through some hoops to get it to both bake usable maps and having them be accessible through code, but it can be done. Here, the problem is that lightmaps are very variable. They can change based on the </a:t>
            </a:r>
            <a:r>
              <a:rPr lang="en-US" dirty="0" err="1"/>
              <a:t>colour</a:t>
            </a:r>
            <a:r>
              <a:rPr lang="en-US" dirty="0"/>
              <a:t>, amount, intensity of lights present and jumping through those additional flaming hoops is silly when the light bakes simply provide a shadow mask as well. </a:t>
            </a:r>
          </a:p>
          <a:p>
            <a:r>
              <a:rPr lang="en-US" dirty="0"/>
              <a:t>Shadow masks can hold up to four lights. One light per channel, where a value of 0 means the hardest shadow and 1 no shadow at all.</a:t>
            </a:r>
          </a:p>
          <a:p>
            <a:r>
              <a:rPr lang="en-US" dirty="0"/>
              <a:t>Calculating the average time something spends in shadow over a day is not achievable in the context of something that can't afford to be performing eternally long calculations, but just basing the shadow on a single time of day light position is clearly not right, either. Because the shadow mask allows up to four lights, it's possible to place reference lights that represent different times of day. </a:t>
            </a:r>
            <a:r>
              <a:rPr lang="en-US"/>
              <a:t>Then those will be used to average out a reasonably accurate value.</a:t>
            </a:r>
            <a:endParaRPr lang="en-US" dirty="0"/>
          </a:p>
        </p:txBody>
      </p:sp>
      <p:sp>
        <p:nvSpPr>
          <p:cNvPr id="4" name="Slide Number Placeholder 3"/>
          <p:cNvSpPr>
            <a:spLocks noGrp="1"/>
          </p:cNvSpPr>
          <p:nvPr>
            <p:ph type="sldNum" sz="quarter" idx="10"/>
          </p:nvPr>
        </p:nvSpPr>
        <p:spPr/>
        <p:txBody>
          <a:bodyPr/>
          <a:lstStyle/>
          <a:p>
            <a:fld id="{CF2FD335-6D8E-486A-8F5F-DFC7325903FF}" type="slidenum">
              <a:rPr lang="en-US" smtClean="0"/>
              <a:t>6</a:t>
            </a:fld>
            <a:endParaRPr lang="en-US" dirty="0"/>
          </a:p>
        </p:txBody>
      </p:sp>
    </p:spTree>
    <p:extLst>
      <p:ext uri="{BB962C8B-B14F-4D97-AF65-F5344CB8AC3E}">
        <p14:creationId xmlns:p14="http://schemas.microsoft.com/office/powerpoint/2010/main" val="1589823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getting started on creating systems, it's important to consider possible models to represent the simulation. [IMPROVE THIS SEGMENT]</a:t>
            </a:r>
          </a:p>
          <a:p>
            <a:r>
              <a:rPr lang="en-US" dirty="0"/>
              <a:t>It is of course vital to know how plants actually work; when they grow, how long they live, the whole package. As it turned out grasses have all the basic characteristics other plants have and more! Creating grasses thus became priority.</a:t>
            </a:r>
          </a:p>
          <a:p>
            <a:r>
              <a:rPr lang="en-US" dirty="0"/>
              <a:t>So, surfaces. What do we need? Something that allows both easy positioning of plants, and tracking where they exist without needing to do something as crazy as loop over every individual plant to compare their positions. </a:t>
            </a:r>
          </a:p>
        </p:txBody>
      </p:sp>
      <p:sp>
        <p:nvSpPr>
          <p:cNvPr id="4" name="Slide Number Placeholder 3"/>
          <p:cNvSpPr>
            <a:spLocks noGrp="1"/>
          </p:cNvSpPr>
          <p:nvPr>
            <p:ph type="sldNum" sz="quarter" idx="10"/>
          </p:nvPr>
        </p:nvSpPr>
        <p:spPr/>
        <p:txBody>
          <a:bodyPr/>
          <a:lstStyle/>
          <a:p>
            <a:fld id="{CF2FD335-6D8E-486A-8F5F-DFC7325903FF}" type="slidenum">
              <a:rPr lang="en-US" smtClean="0"/>
              <a:t>7</a:t>
            </a:fld>
            <a:endParaRPr lang="en-US" dirty="0"/>
          </a:p>
        </p:txBody>
      </p:sp>
    </p:spTree>
    <p:extLst>
      <p:ext uri="{BB962C8B-B14F-4D97-AF65-F5344CB8AC3E}">
        <p14:creationId xmlns:p14="http://schemas.microsoft.com/office/powerpoint/2010/main" val="4066331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8</a:t>
            </a:fld>
            <a:endParaRPr lang="en-US" dirty="0"/>
          </a:p>
        </p:txBody>
      </p:sp>
    </p:spTree>
    <p:extLst>
      <p:ext uri="{BB962C8B-B14F-4D97-AF65-F5344CB8AC3E}">
        <p14:creationId xmlns:p14="http://schemas.microsoft.com/office/powerpoint/2010/main" val="4234901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9</a:t>
            </a:fld>
            <a:endParaRPr lang="en-US" dirty="0"/>
          </a:p>
        </p:txBody>
      </p:sp>
    </p:spTree>
    <p:extLst>
      <p:ext uri="{BB962C8B-B14F-4D97-AF65-F5344CB8AC3E}">
        <p14:creationId xmlns:p14="http://schemas.microsoft.com/office/powerpoint/2010/main" val="991310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9" name="Rectangle 18"/>
          <p:cNvSpPr/>
          <p:nvPr/>
        </p:nvSpPr>
        <p:spPr>
          <a:xfrm>
            <a:off x="0" y="0"/>
            <a:ext cx="12192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3" name="Rectangle 22"/>
          <p:cNvSpPr/>
          <p:nvPr/>
        </p:nvSpPr>
        <p:spPr>
          <a:xfrm flipV="1">
            <a:off x="7213577" y="3810001"/>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4" name="Rectangle 23"/>
          <p:cNvSpPr/>
          <p:nvPr/>
        </p:nvSpPr>
        <p:spPr>
          <a:xfrm flipV="1">
            <a:off x="7213601" y="3897010"/>
            <a:ext cx="49784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5" name="Rectangle 24"/>
          <p:cNvSpPr/>
          <p:nvPr/>
        </p:nvSpPr>
        <p:spPr>
          <a:xfrm flipV="1">
            <a:off x="7213601" y="4115167"/>
            <a:ext cx="49784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6" name="Rectangle 25"/>
          <p:cNvSpPr/>
          <p:nvPr/>
        </p:nvSpPr>
        <p:spPr>
          <a:xfrm flipV="1">
            <a:off x="7213600" y="4164403"/>
            <a:ext cx="262128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7" name="Rectangle 26"/>
          <p:cNvSpPr/>
          <p:nvPr/>
        </p:nvSpPr>
        <p:spPr>
          <a:xfrm flipV="1">
            <a:off x="7213600" y="4199572"/>
            <a:ext cx="262128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0" name="Rounded Rectangle 29"/>
          <p:cNvSpPr/>
          <p:nvPr/>
        </p:nvSpPr>
        <p:spPr bwMode="white">
          <a:xfrm>
            <a:off x="7213600" y="3962400"/>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1" name="Rounded Rectangle 30"/>
          <p:cNvSpPr/>
          <p:nvPr/>
        </p:nvSpPr>
        <p:spPr bwMode="white">
          <a:xfrm>
            <a:off x="9835343" y="406098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7" name="Rectangle 6"/>
          <p:cNvSpPr/>
          <p:nvPr/>
        </p:nvSpPr>
        <p:spPr>
          <a:xfrm>
            <a:off x="1" y="3649662"/>
            <a:ext cx="12192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0" name="Rectangle 9"/>
          <p:cNvSpPr/>
          <p:nvPr/>
        </p:nvSpPr>
        <p:spPr>
          <a:xfrm>
            <a:off x="1" y="3675528"/>
            <a:ext cx="12192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1" name="Rectangle 10"/>
          <p:cNvSpPr/>
          <p:nvPr/>
        </p:nvSpPr>
        <p:spPr>
          <a:xfrm flipV="1">
            <a:off x="8552068" y="3643090"/>
            <a:ext cx="3639933"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8" name="Title 7"/>
          <p:cNvSpPr>
            <a:spLocks noGrp="1"/>
          </p:cNvSpPr>
          <p:nvPr>
            <p:ph type="ctrTitle"/>
          </p:nvPr>
        </p:nvSpPr>
        <p:spPr>
          <a:xfrm>
            <a:off x="609600" y="2389009"/>
            <a:ext cx="112776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609600" y="3899938"/>
            <a:ext cx="6604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endParaRPr kumimoji="0" lang="en-US" dirty="0"/>
          </a:p>
        </p:txBody>
      </p:sp>
      <p:sp>
        <p:nvSpPr>
          <p:cNvPr id="17" name="Footer Placeholder 16"/>
          <p:cNvSpPr>
            <a:spLocks noGrp="1"/>
          </p:cNvSpPr>
          <p:nvPr>
            <p:ph type="ftr" sz="quarter" idx="11"/>
          </p:nvPr>
        </p:nvSpPr>
        <p:spPr>
          <a:xfrm>
            <a:off x="7265116" y="4205288"/>
            <a:ext cx="1727200" cy="457200"/>
          </a:xfrm>
        </p:spPr>
        <p:txBody>
          <a:bodyPr/>
          <a:lstStyle>
            <a:lvl1pPr>
              <a:defRPr>
                <a:solidFill>
                  <a:schemeClr val="accent2">
                    <a:lumMod val="75000"/>
                  </a:schemeClr>
                </a:solidFill>
              </a:defRPr>
            </a:lvl1pPr>
          </a:lstStyle>
          <a:p>
            <a:r>
              <a:rPr lang="en-US"/>
              <a:t>Add a footer</a:t>
            </a:r>
            <a:endParaRPr lang="en-US" dirty="0"/>
          </a:p>
        </p:txBody>
      </p:sp>
      <p:sp>
        <p:nvSpPr>
          <p:cNvPr id="28" name="Date Placeholder 27"/>
          <p:cNvSpPr>
            <a:spLocks noGrp="1"/>
          </p:cNvSpPr>
          <p:nvPr>
            <p:ph type="dt" sz="half" idx="10"/>
          </p:nvPr>
        </p:nvSpPr>
        <p:spPr>
          <a:xfrm>
            <a:off x="9043832" y="4206240"/>
            <a:ext cx="1280160" cy="457200"/>
          </a:xfrm>
        </p:spPr>
        <p:txBody>
          <a:bodyPr/>
          <a:lstStyle>
            <a:lvl1pPr>
              <a:defRPr>
                <a:solidFill>
                  <a:schemeClr val="accent2">
                    <a:lumMod val="75000"/>
                  </a:schemeClr>
                </a:solidFill>
              </a:defRPr>
            </a:lvl1pPr>
          </a:lstStyle>
          <a:p>
            <a:fld id="{4E708F12-96AD-4ED4-8132-A78F5E42C1F5}" type="datetime1">
              <a:rPr lang="en-US" smtClean="0"/>
              <a:pPr/>
              <a:t>10/23/2019</a:t>
            </a:fld>
            <a:endParaRPr lang="en-US" dirty="0"/>
          </a:p>
        </p:txBody>
      </p:sp>
      <p:sp>
        <p:nvSpPr>
          <p:cNvPr id="29" name="Slide Number Placeholder 28"/>
          <p:cNvSpPr>
            <a:spLocks noGrp="1"/>
          </p:cNvSpPr>
          <p:nvPr>
            <p:ph type="sldNum" sz="quarter" idx="12"/>
          </p:nvPr>
        </p:nvSpPr>
        <p:spPr>
          <a:xfrm>
            <a:off x="11093451" y="1136"/>
            <a:ext cx="996949" cy="365760"/>
          </a:xfrm>
        </p:spPr>
        <p:txBody>
          <a:bodyPr/>
          <a:lstStyle>
            <a:lvl1pPr algn="r">
              <a:defRPr sz="1800">
                <a:solidFill>
                  <a:schemeClr val="bg1"/>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360115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lvl1pPr>
              <a:defRPr/>
            </a:lvl1pPr>
            <a:lvl5pPr>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7B7FA170-8299-44AD-AEEF-FC686C3D7804}" type="datetime1">
              <a:rPr lang="en-US" smtClean="0"/>
              <a:t>10/23/2019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67844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9042400" y="1143000"/>
            <a:ext cx="2540000" cy="5448300"/>
          </a:xfrm>
        </p:spPr>
        <p:txBody>
          <a:bodyPr vert="eaVert"/>
          <a:lstStyle>
            <a:lvl1pPr>
              <a:defRPr/>
            </a:lvl1pPr>
          </a:lstStyle>
          <a:p>
            <a:r>
              <a:rPr kumimoji="0" lang="en-US" dirty="0"/>
              <a:t>Edit Master title style</a:t>
            </a:r>
          </a:p>
        </p:txBody>
      </p:sp>
      <p:sp>
        <p:nvSpPr>
          <p:cNvPr id="3" name="Vertical Text Placeholder 2"/>
          <p:cNvSpPr>
            <a:spLocks noGrp="1"/>
          </p:cNvSpPr>
          <p:nvPr>
            <p:ph type="body" orient="vert" idx="1" hasCustomPrompt="1"/>
          </p:nvPr>
        </p:nvSpPr>
        <p:spPr>
          <a:xfrm>
            <a:off x="609600" y="1143000"/>
            <a:ext cx="8331200" cy="5448300"/>
          </a:xfrm>
        </p:spPr>
        <p:txBody>
          <a:bodyPr vert="eaVert"/>
          <a:lstStyle>
            <a:lvl5pPr>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231763A-68EC-4ECD-9620-D9FE9CDDD622}" type="datetime1">
              <a:rPr lang="en-US" smtClean="0"/>
              <a:t>10/23/2019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97808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lvl1pPr>
              <a:defRPr/>
            </a:lvl1pPr>
            <a:lvl5pPr>
              <a:defRPr/>
            </a:lvl5pPr>
            <a:lvl6pPr>
              <a:defRPr/>
            </a:lvl6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7B98BEDD-6160-49BB-B372-861DE7DE9BA5}" type="datetime1">
              <a:rPr lang="en-US" smtClean="0"/>
              <a:t>10/23/2019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594303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968322"/>
            <a:ext cx="10363200" cy="1362075"/>
          </a:xfrm>
        </p:spPr>
        <p:txBody>
          <a:bodyPr anchor="b">
            <a:noAutofit/>
          </a:bodyPr>
          <a:lstStyle>
            <a:lvl1pPr algn="l">
              <a:buNone/>
              <a:defRPr sz="4300" b="1" cap="none" baseline="0">
                <a:ln w="12700">
                  <a:solidFill>
                    <a:schemeClr val="accent2">
                      <a:shade val="90000"/>
                      <a:satMod val="150000"/>
                    </a:schemeClr>
                  </a:solidFill>
                </a:ln>
                <a:solidFill>
                  <a:schemeClr val="accent2"/>
                </a:solidFill>
                <a:effectLst/>
              </a:defRPr>
            </a:lvl1pPr>
          </a:lstStyle>
          <a:p>
            <a:r>
              <a:rPr kumimoji="0" lang="en-US"/>
              <a:t>Click to edit Master title style</a:t>
            </a:r>
            <a:endParaRPr kumimoji="0" lang="en-US" dirty="0"/>
          </a:p>
        </p:txBody>
      </p:sp>
      <p:sp>
        <p:nvSpPr>
          <p:cNvPr id="3" name="Text Placeholder 2"/>
          <p:cNvSpPr>
            <a:spLocks noGrp="1"/>
          </p:cNvSpPr>
          <p:nvPr>
            <p:ph type="body" idx="1"/>
          </p:nvPr>
        </p:nvSpPr>
        <p:spPr>
          <a:xfrm>
            <a:off x="963084" y="3367088"/>
            <a:ext cx="103632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AAE819F-B7FD-4B29-8F66-9E318144BC2A}" type="datetime1">
              <a:rPr lang="en-US" smtClean="0"/>
              <a:t>10/23/2019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70512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609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Content Placeholder 3"/>
          <p:cNvSpPr>
            <a:spLocks noGrp="1"/>
          </p:cNvSpPr>
          <p:nvPr>
            <p:ph sz="half" idx="2"/>
          </p:nvPr>
        </p:nvSpPr>
        <p:spPr>
          <a:xfrm>
            <a:off x="6197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D4CA159C-B6E0-4F10-9F4A-2FA57003B139}" type="datetime1">
              <a:rPr lang="en-US" smtClean="0"/>
              <a:t>10/23/2019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4644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0" orient="horz" pos="2160" userDrawn="1">
          <p15:clr>
            <a:srgbClr val="FBAE40"/>
          </p15:clr>
        </p15:guide>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1143000"/>
            <a:ext cx="11176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508000" y="2244970"/>
            <a:ext cx="5388864"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508000" y="2708519"/>
            <a:ext cx="5388864"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Text Placeholder 3"/>
          <p:cNvSpPr>
            <a:spLocks noGrp="1"/>
          </p:cNvSpPr>
          <p:nvPr>
            <p:ph type="body" sz="half" idx="3"/>
          </p:nvPr>
        </p:nvSpPr>
        <p:spPr>
          <a:xfrm>
            <a:off x="6294968" y="2244970"/>
            <a:ext cx="5389033"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6291073" y="2708519"/>
            <a:ext cx="5389033"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28" name="Footer Placeholder 27"/>
          <p:cNvSpPr>
            <a:spLocks noGrp="1"/>
          </p:cNvSpPr>
          <p:nvPr>
            <p:ph type="ftr" sz="quarter" idx="12"/>
          </p:nvPr>
        </p:nvSpPr>
        <p:spPr/>
        <p:txBody>
          <a:bodyPr rtlCol="0"/>
          <a:lstStyle/>
          <a:p>
            <a:r>
              <a:rPr lang="en-US" dirty="0"/>
              <a:t>Add a footer</a:t>
            </a:r>
          </a:p>
        </p:txBody>
      </p:sp>
      <p:sp>
        <p:nvSpPr>
          <p:cNvPr id="26" name="Date Placeholder 25"/>
          <p:cNvSpPr>
            <a:spLocks noGrp="1"/>
          </p:cNvSpPr>
          <p:nvPr>
            <p:ph type="dt" sz="half" idx="10"/>
          </p:nvPr>
        </p:nvSpPr>
        <p:spPr/>
        <p:txBody>
          <a:bodyPr rtlCol="0"/>
          <a:lstStyle/>
          <a:p>
            <a:fld id="{8170CBBB-D1D1-4386-A5E9-07F3477B78F3}" type="datetime1">
              <a:rPr lang="en-US" smtClean="0"/>
              <a:t>10/23/2019</a:t>
            </a:fld>
            <a:endParaRPr lang="en-US" dirty="0"/>
          </a:p>
        </p:txBody>
      </p:sp>
      <p:sp>
        <p:nvSpPr>
          <p:cNvPr id="27" name="Slide Number Placeholder 26"/>
          <p:cNvSpPr>
            <a:spLocks noGrp="1"/>
          </p:cNvSpPr>
          <p:nvPr>
            <p:ph type="sldNum" sz="quarter" idx="11"/>
          </p:nvPr>
        </p:nvSpPr>
        <p:spPr/>
        <p:txBody>
          <a:bodyPr rtlCol="0"/>
          <a:lstStyle/>
          <a:p>
            <a:fld id="{401CF334-2D5C-4859-84A6-CA7E6E43FAEB}" type="slidenum">
              <a:rPr lang="en-US" smtClean="0"/>
              <a:t>‹#›</a:t>
            </a:fld>
            <a:endParaRPr lang="en-US" dirty="0"/>
          </a:p>
        </p:txBody>
      </p:sp>
    </p:spTree>
    <p:extLst>
      <p:ext uri="{BB962C8B-B14F-4D97-AF65-F5344CB8AC3E}">
        <p14:creationId xmlns:p14="http://schemas.microsoft.com/office/powerpoint/2010/main" val="370716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10972800" cy="1069848"/>
          </a:xfrm>
        </p:spPr>
        <p:txBody>
          <a:bodyPr anchor="ctr"/>
          <a:lstStyle>
            <a:lvl1pPr>
              <a:defRPr sz="4000">
                <a:solidFill>
                  <a:schemeClr val="tx2"/>
                </a:solidFill>
              </a:defRPr>
            </a:lvl1pPr>
          </a:lstStyle>
          <a:p>
            <a:r>
              <a:rPr kumimoji="0" lang="en-US"/>
              <a:t>Click to edit Master title style</a:t>
            </a:r>
          </a:p>
        </p:txBody>
      </p:sp>
      <p:sp>
        <p:nvSpPr>
          <p:cNvPr id="4" name="Footer Placeholder 3"/>
          <p:cNvSpPr>
            <a:spLocks noGrp="1"/>
          </p:cNvSpPr>
          <p:nvPr>
            <p:ph type="ftr" sz="quarter" idx="11"/>
          </p:nvPr>
        </p:nvSpPr>
        <p:spPr>
          <a:xfrm>
            <a:off x="7010400" y="612648"/>
            <a:ext cx="1767840" cy="457200"/>
          </a:xfrm>
        </p:spPr>
        <p:txBody>
          <a:bodyPr/>
          <a:lstStyle/>
          <a:p>
            <a:r>
              <a:rPr lang="en-US" dirty="0"/>
              <a:t>Add a footer</a:t>
            </a:r>
          </a:p>
        </p:txBody>
      </p:sp>
      <p:sp>
        <p:nvSpPr>
          <p:cNvPr id="3" name="Date Placeholder 2"/>
          <p:cNvSpPr>
            <a:spLocks noGrp="1"/>
          </p:cNvSpPr>
          <p:nvPr>
            <p:ph type="dt" sz="half" idx="10"/>
          </p:nvPr>
        </p:nvSpPr>
        <p:spPr>
          <a:xfrm>
            <a:off x="8778240" y="612648"/>
            <a:ext cx="1276352" cy="457200"/>
          </a:xfrm>
        </p:spPr>
        <p:txBody>
          <a:bodyPr/>
          <a:lstStyle/>
          <a:p>
            <a:fld id="{9FA4CAD8-0EA7-4615-B69B-B2F199EF3A93}" type="datetime1">
              <a:rPr lang="en-US" smtClean="0"/>
              <a:t>10/23/2019</a:t>
            </a:fld>
            <a:endParaRPr lang="en-US" dirty="0"/>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821952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B9234BD7-6953-492C-921B-E68B2D7F14C8}" type="datetime1">
              <a:rPr lang="en-US" smtClean="0"/>
              <a:t>10/23/2019</a:t>
            </a:fld>
            <a:endParaRPr lang="en-US" dirty="0"/>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13569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37995" y="1101970"/>
            <a:ext cx="4511040" cy="877824"/>
          </a:xfrm>
        </p:spPr>
        <p:txBody>
          <a:bodyPr anchor="b"/>
          <a:lstStyle>
            <a:lvl1pPr algn="l">
              <a:buNone/>
              <a:defRPr sz="1800" b="1"/>
            </a:lvl1pPr>
          </a:lstStyle>
          <a:p>
            <a:r>
              <a:rPr kumimoji="0" lang="en-US" dirty="0"/>
              <a:t>Edit Master title style</a:t>
            </a:r>
          </a:p>
        </p:txBody>
      </p:sp>
      <p:sp>
        <p:nvSpPr>
          <p:cNvPr id="4" name="Content Placeholder 3"/>
          <p:cNvSpPr>
            <a:spLocks noGrp="1"/>
          </p:cNvSpPr>
          <p:nvPr>
            <p:ph sz="half" idx="1"/>
          </p:nvPr>
        </p:nvSpPr>
        <p:spPr>
          <a:xfrm>
            <a:off x="203200" y="776287"/>
            <a:ext cx="6803136" cy="580508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3" name="Text Placeholder 2"/>
          <p:cNvSpPr>
            <a:spLocks noGrp="1"/>
          </p:cNvSpPr>
          <p:nvPr>
            <p:ph type="body" idx="2"/>
          </p:nvPr>
        </p:nvSpPr>
        <p:spPr>
          <a:xfrm>
            <a:off x="7137995" y="2010727"/>
            <a:ext cx="4511040" cy="4580573"/>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5A17D9B-D4D3-4E23-88DF-2E354FA43196}" type="datetime1">
              <a:rPr lang="en-US" smtClean="0"/>
              <a:t>10/23/2019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49868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53913" y="1109161"/>
            <a:ext cx="782404"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8117924" y="3274309"/>
            <a:ext cx="34544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541F67C5-D04E-4576-B61C-12ABA14BBD6C}" type="datetime1">
              <a:rPr lang="en-US" smtClean="0"/>
              <a:t>10/23/2019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883619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12192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9" name="Rectangle 28"/>
          <p:cNvSpPr/>
          <p:nvPr/>
        </p:nvSpPr>
        <p:spPr>
          <a:xfrm>
            <a:off x="0" y="-1"/>
            <a:ext cx="12192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0" name="Rectangle 29"/>
          <p:cNvSpPr/>
          <p:nvPr/>
        </p:nvSpPr>
        <p:spPr>
          <a:xfrm>
            <a:off x="1" y="308277"/>
            <a:ext cx="12192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1" name="Rectangle 30"/>
          <p:cNvSpPr/>
          <p:nvPr/>
        </p:nvSpPr>
        <p:spPr>
          <a:xfrm flipV="1">
            <a:off x="7213577" y="360247"/>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2" name="Rectangle 31"/>
          <p:cNvSpPr/>
          <p:nvPr/>
        </p:nvSpPr>
        <p:spPr>
          <a:xfrm flipV="1">
            <a:off x="7213601" y="440113"/>
            <a:ext cx="49784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3" name="Rounded Rectangle 32"/>
          <p:cNvSpPr/>
          <p:nvPr/>
        </p:nvSpPr>
        <p:spPr bwMode="white">
          <a:xfrm>
            <a:off x="7209785" y="497504"/>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4" name="Rounded Rectangle 33"/>
          <p:cNvSpPr/>
          <p:nvPr/>
        </p:nvSpPr>
        <p:spPr bwMode="white">
          <a:xfrm>
            <a:off x="9831528" y="58894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5" name="Rectangle 34"/>
          <p:cNvSpPr/>
          <p:nvPr/>
        </p:nvSpPr>
        <p:spPr bwMode="invGray">
          <a:xfrm>
            <a:off x="12113288" y="-2001"/>
            <a:ext cx="76835"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6" name="Rectangle 35"/>
          <p:cNvSpPr/>
          <p:nvPr/>
        </p:nvSpPr>
        <p:spPr bwMode="invGray">
          <a:xfrm>
            <a:off x="12059308" y="-2001"/>
            <a:ext cx="3657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7" name="Rectangle 36"/>
          <p:cNvSpPr/>
          <p:nvPr/>
        </p:nvSpPr>
        <p:spPr bwMode="invGray">
          <a:xfrm>
            <a:off x="12033904" y="-2001"/>
            <a:ext cx="12192"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8" name="Rectangle 37"/>
          <p:cNvSpPr/>
          <p:nvPr/>
        </p:nvSpPr>
        <p:spPr bwMode="invGray">
          <a:xfrm>
            <a:off x="11967231" y="-2001"/>
            <a:ext cx="36576"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9" name="Rectangle 38"/>
          <p:cNvSpPr/>
          <p:nvPr/>
        </p:nvSpPr>
        <p:spPr bwMode="invGray">
          <a:xfrm>
            <a:off x="11887569" y="380"/>
            <a:ext cx="73152"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40" name="Rectangle 39"/>
          <p:cNvSpPr/>
          <p:nvPr/>
        </p:nvSpPr>
        <p:spPr bwMode="invGray">
          <a:xfrm>
            <a:off x="11831300" y="380"/>
            <a:ext cx="12192"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2" name="Title Placeholder 21"/>
          <p:cNvSpPr>
            <a:spLocks noGrp="1"/>
          </p:cNvSpPr>
          <p:nvPr>
            <p:ph type="title"/>
          </p:nvPr>
        </p:nvSpPr>
        <p:spPr>
          <a:xfrm>
            <a:off x="609600" y="1143000"/>
            <a:ext cx="10972800" cy="1066800"/>
          </a:xfrm>
          <a:prstGeom prst="rect">
            <a:avLst/>
          </a:prstGeom>
        </p:spPr>
        <p:txBody>
          <a:bodyPr vert="horz" anchor="ctr">
            <a:normAutofit/>
          </a:bodyPr>
          <a:lstStyle/>
          <a:p>
            <a:r>
              <a:rPr kumimoji="0" lang="en-US"/>
              <a:t>Click to edit Master title style</a:t>
            </a:r>
            <a:endParaRPr kumimoji="0" lang="en-US" dirty="0"/>
          </a:p>
        </p:txBody>
      </p:sp>
      <p:sp>
        <p:nvSpPr>
          <p:cNvPr id="13" name="Text Placeholder 12"/>
          <p:cNvSpPr>
            <a:spLocks noGrp="1"/>
          </p:cNvSpPr>
          <p:nvPr>
            <p:ph type="body" idx="1"/>
          </p:nvPr>
        </p:nvSpPr>
        <p:spPr>
          <a:xfrm>
            <a:off x="609600" y="2249424"/>
            <a:ext cx="10972800" cy="4325112"/>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3"/>
          </p:nvPr>
        </p:nvSpPr>
        <p:spPr>
          <a:xfrm>
            <a:off x="7010400" y="612648"/>
            <a:ext cx="1767840" cy="457200"/>
          </a:xfrm>
          <a:prstGeom prst="rect">
            <a:avLst/>
          </a:prstGeom>
        </p:spPr>
        <p:txBody>
          <a:bodyPr vert="horz"/>
          <a:lstStyle>
            <a:lvl1pPr algn="r" eaLnBrk="1" latinLnBrk="0" hangingPunct="1">
              <a:defRPr kumimoji="0" sz="1100">
                <a:solidFill>
                  <a:schemeClr val="accent2">
                    <a:lumMod val="75000"/>
                  </a:schemeClr>
                </a:solidFill>
              </a:defRPr>
            </a:lvl1pPr>
          </a:lstStyle>
          <a:p>
            <a:r>
              <a:rPr lang="en-US"/>
              <a:t>Add a footer</a:t>
            </a:r>
            <a:endParaRPr lang="en-US" dirty="0"/>
          </a:p>
        </p:txBody>
      </p:sp>
      <p:sp>
        <p:nvSpPr>
          <p:cNvPr id="14" name="Date Placeholder 13"/>
          <p:cNvSpPr>
            <a:spLocks noGrp="1"/>
          </p:cNvSpPr>
          <p:nvPr>
            <p:ph type="dt" sz="half" idx="2"/>
          </p:nvPr>
        </p:nvSpPr>
        <p:spPr>
          <a:xfrm>
            <a:off x="8782048" y="612648"/>
            <a:ext cx="1276352" cy="457200"/>
          </a:xfrm>
          <a:prstGeom prst="rect">
            <a:avLst/>
          </a:prstGeom>
        </p:spPr>
        <p:txBody>
          <a:bodyPr vert="horz"/>
          <a:lstStyle>
            <a:lvl1pPr algn="l" eaLnBrk="1" latinLnBrk="0" hangingPunct="1">
              <a:defRPr kumimoji="0" sz="1100">
                <a:solidFill>
                  <a:schemeClr val="accent2">
                    <a:lumMod val="75000"/>
                  </a:schemeClr>
                </a:solidFill>
              </a:defRPr>
            </a:lvl1pPr>
          </a:lstStyle>
          <a:p>
            <a:fld id="{C20F09E4-6EA4-4BF3-9FC8-FF40373B88E6}" type="datetime1">
              <a:rPr lang="en-US" smtClean="0"/>
              <a:pPr/>
              <a:t>10/23/2019</a:t>
            </a:fld>
            <a:endParaRPr lang="en-US" dirty="0"/>
          </a:p>
        </p:txBody>
      </p:sp>
      <p:sp>
        <p:nvSpPr>
          <p:cNvPr id="23" name="Slide Number Placeholder 22"/>
          <p:cNvSpPr>
            <a:spLocks noGrp="1"/>
          </p:cNvSpPr>
          <p:nvPr>
            <p:ph type="sldNum" sz="quarter" idx="4"/>
          </p:nvPr>
        </p:nvSpPr>
        <p:spPr>
          <a:xfrm>
            <a:off x="10899648" y="2272"/>
            <a:ext cx="1016000" cy="365760"/>
          </a:xfrm>
          <a:prstGeom prst="rect">
            <a:avLst/>
          </a:prstGeom>
        </p:spPr>
        <p:txBody>
          <a:bodyPr vert="horz" anchor="b"/>
          <a:lstStyle>
            <a:lvl1pPr algn="r" eaLnBrk="1" latinLnBrk="0" hangingPunct="1">
              <a:defRPr kumimoji="0" sz="1800">
                <a:solidFill>
                  <a:srgbClr val="FFFFFF"/>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213217172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orient="horz" pos="4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223049"/>
            <a:ext cx="11277600" cy="1470025"/>
          </a:xfrm>
        </p:spPr>
        <p:txBody>
          <a:bodyPr/>
          <a:lstStyle/>
          <a:p>
            <a:r>
              <a:rPr lang="en-US" dirty="0"/>
              <a:t>Long-term vegetation progression simulation</a:t>
            </a:r>
          </a:p>
        </p:txBody>
      </p:sp>
      <p:sp>
        <p:nvSpPr>
          <p:cNvPr id="3" name="Subtitle 2"/>
          <p:cNvSpPr>
            <a:spLocks noGrp="1"/>
          </p:cNvSpPr>
          <p:nvPr>
            <p:ph type="subTitle" idx="1"/>
          </p:nvPr>
        </p:nvSpPr>
        <p:spPr/>
        <p:txBody>
          <a:bodyPr/>
          <a:lstStyle/>
          <a:p>
            <a:r>
              <a:rPr lang="en-US" dirty="0"/>
              <a:t>Floris </a:t>
            </a:r>
            <a:r>
              <a:rPr lang="en-US" dirty="0" err="1"/>
              <a:t>Leysen</a:t>
            </a:r>
            <a:endParaRPr lang="en-US" dirty="0"/>
          </a:p>
        </p:txBody>
      </p:sp>
    </p:spTree>
    <p:extLst>
      <p:ext uri="{BB962C8B-B14F-4D97-AF65-F5344CB8AC3E}">
        <p14:creationId xmlns:p14="http://schemas.microsoft.com/office/powerpoint/2010/main" val="706305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Case study: optimization</a:t>
            </a:r>
          </a:p>
        </p:txBody>
      </p:sp>
      <p:sp>
        <p:nvSpPr>
          <p:cNvPr id="6" name="Text Placeholder 5"/>
          <p:cNvSpPr>
            <a:spLocks noGrp="1"/>
          </p:cNvSpPr>
          <p:nvPr>
            <p:ph sz="half" idx="1"/>
          </p:nvPr>
        </p:nvSpPr>
        <p:spPr/>
        <p:txBody>
          <a:bodyPr>
            <a:normAutofit/>
          </a:bodyPr>
          <a:lstStyle/>
          <a:p>
            <a:r>
              <a:rPr lang="en-US" sz="2800"/>
              <a:t>Title T</a:t>
            </a:r>
            <a:endParaRPr lang="en-US" sz="2800" dirty="0"/>
          </a:p>
        </p:txBody>
      </p:sp>
      <p:pic>
        <p:nvPicPr>
          <p:cNvPr id="7" name="Content Placeholder 6">
            <a:extLst>
              <a:ext uri="{FF2B5EF4-FFF2-40B4-BE49-F238E27FC236}">
                <a16:creationId xmlns:a16="http://schemas.microsoft.com/office/drawing/2014/main" id="{AAE02763-9278-48B5-A22E-69985181854D}"/>
              </a:ext>
            </a:extLst>
          </p:cNvPr>
          <p:cNvPicPr>
            <a:picLocks noGrp="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095998" y="2460788"/>
            <a:ext cx="5486402" cy="2221081"/>
          </a:xfrm>
          <a:prstGeom prst="rect">
            <a:avLst/>
          </a:prstGeom>
          <a:noFill/>
          <a:ln>
            <a:noFill/>
          </a:ln>
        </p:spPr>
      </p:pic>
    </p:spTree>
    <p:extLst>
      <p:ext uri="{BB962C8B-B14F-4D97-AF65-F5344CB8AC3E}">
        <p14:creationId xmlns:p14="http://schemas.microsoft.com/office/powerpoint/2010/main" val="192917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7051"/>
            <a:ext cx="12192000" cy="4603897"/>
          </a:xfrm>
        </p:spPr>
        <p:txBody>
          <a:bodyPr>
            <a:normAutofit/>
          </a:bodyPr>
          <a:lstStyle/>
          <a:p>
            <a:pPr algn="ctr"/>
            <a:r>
              <a:rPr lang="en-US" sz="5400" dirty="0"/>
              <a:t>Questions</a:t>
            </a:r>
          </a:p>
        </p:txBody>
      </p:sp>
    </p:spTree>
    <p:extLst>
      <p:ext uri="{BB962C8B-B14F-4D97-AF65-F5344CB8AC3E}">
        <p14:creationId xmlns:p14="http://schemas.microsoft.com/office/powerpoint/2010/main" val="687654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ssGrowing">
            <a:hlinkClick r:id="" action="ppaction://media"/>
            <a:extLst>
              <a:ext uri="{FF2B5EF4-FFF2-40B4-BE49-F238E27FC236}">
                <a16:creationId xmlns:a16="http://schemas.microsoft.com/office/drawing/2014/main" id="{4388E8D4-DFA7-4F5C-BFC2-EAA4D4D1E07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5295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25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and why?</a:t>
            </a:r>
          </a:p>
        </p:txBody>
      </p:sp>
      <p:sp>
        <p:nvSpPr>
          <p:cNvPr id="3" name="Content Placeholder 2"/>
          <p:cNvSpPr>
            <a:spLocks noGrp="1"/>
          </p:cNvSpPr>
          <p:nvPr>
            <p:ph idx="1"/>
          </p:nvPr>
        </p:nvSpPr>
        <p:spPr/>
        <p:txBody>
          <a:bodyPr/>
          <a:lstStyle/>
          <a:p>
            <a:r>
              <a:rPr lang="en-US" dirty="0"/>
              <a:t>Unity framework</a:t>
            </a:r>
          </a:p>
          <a:p>
            <a:r>
              <a:rPr lang="en-US" dirty="0"/>
              <a:t>Predefined environment</a:t>
            </a:r>
          </a:p>
          <a:p>
            <a:r>
              <a:rPr lang="en-US" dirty="0"/>
              <a:t>Plants determine own rules</a:t>
            </a:r>
          </a:p>
          <a:p>
            <a:r>
              <a:rPr lang="en-US" dirty="0"/>
              <a:t>Allows passing </a:t>
            </a:r>
            <a:r>
              <a:rPr lang="en-US"/>
              <a:t>of time</a:t>
            </a:r>
            <a:endParaRPr lang="en-US" dirty="0"/>
          </a:p>
          <a:p>
            <a:r>
              <a:rPr lang="en-US" dirty="0"/>
              <a:t>Unexplored niche</a:t>
            </a:r>
          </a:p>
        </p:txBody>
      </p:sp>
      <p:pic>
        <p:nvPicPr>
          <p:cNvPr id="4" name="Picture 3">
            <a:extLst>
              <a:ext uri="{FF2B5EF4-FFF2-40B4-BE49-F238E27FC236}">
                <a16:creationId xmlns:a16="http://schemas.microsoft.com/office/drawing/2014/main" id="{DDC50A9E-4A9F-48D0-98C5-8DB0F204D07E}"/>
              </a:ext>
            </a:extLst>
          </p:cNvPr>
          <p:cNvPicPr>
            <a:picLocks noChangeAspect="1"/>
          </p:cNvPicPr>
          <p:nvPr/>
        </p:nvPicPr>
        <p:blipFill>
          <a:blip r:embed="rId3"/>
          <a:stretch>
            <a:fillRect/>
          </a:stretch>
        </p:blipFill>
        <p:spPr>
          <a:xfrm>
            <a:off x="6096000" y="2209800"/>
            <a:ext cx="6096000" cy="2748463"/>
          </a:xfrm>
          <a:prstGeom prst="rect">
            <a:avLst/>
          </a:prstGeom>
        </p:spPr>
      </p:pic>
    </p:spTree>
    <p:extLst>
      <p:ext uri="{BB962C8B-B14F-4D97-AF65-F5344CB8AC3E}">
        <p14:creationId xmlns:p14="http://schemas.microsoft.com/office/powerpoint/2010/main" val="1851896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model &amp; plants</a:t>
            </a:r>
          </a:p>
        </p:txBody>
      </p:sp>
      <p:sp>
        <p:nvSpPr>
          <p:cNvPr id="3" name="Content Placeholder 2"/>
          <p:cNvSpPr>
            <a:spLocks noGrp="1"/>
          </p:cNvSpPr>
          <p:nvPr>
            <p:ph idx="1"/>
          </p:nvPr>
        </p:nvSpPr>
        <p:spPr>
          <a:xfrm>
            <a:off x="609600" y="2249424"/>
            <a:ext cx="10972800" cy="4325112"/>
          </a:xfrm>
        </p:spPr>
        <p:txBody>
          <a:bodyPr/>
          <a:lstStyle/>
          <a:p>
            <a:r>
              <a:rPr lang="en-US" dirty="0"/>
              <a:t>Agent-based model</a:t>
            </a:r>
          </a:p>
          <a:p>
            <a:pPr lvl="1"/>
            <a:r>
              <a:rPr lang="en-US" dirty="0"/>
              <a:t>Individuals &lt; whole</a:t>
            </a:r>
          </a:p>
          <a:p>
            <a:pPr marL="411480" lvl="1" indent="0">
              <a:buNone/>
            </a:pPr>
            <a:endParaRPr lang="en-US" dirty="0"/>
          </a:p>
          <a:p>
            <a:r>
              <a:rPr lang="en-US" dirty="0"/>
              <a:t>How plants work</a:t>
            </a:r>
          </a:p>
          <a:p>
            <a:pPr lvl="1"/>
            <a:r>
              <a:rPr lang="en-US" dirty="0"/>
              <a:t>Grasses are universal</a:t>
            </a:r>
          </a:p>
          <a:p>
            <a:pPr marL="411480" lvl="1" indent="0">
              <a:buNone/>
            </a:pPr>
            <a:endParaRPr lang="en-US" dirty="0"/>
          </a:p>
          <a:p>
            <a:endParaRPr lang="en-US" dirty="0"/>
          </a:p>
        </p:txBody>
      </p:sp>
      <p:pic>
        <p:nvPicPr>
          <p:cNvPr id="1026" name="Picture 2" descr="https://upload.wikimedia.org/wikipedia/commons/thumb/8/89/Grasses_in_the_Valles_Caldera_2014-06-26.JPG/1280px-Grasses_in_the_Valles_Caldera_2014-06-26.JPG">
            <a:extLst>
              <a:ext uri="{FF2B5EF4-FFF2-40B4-BE49-F238E27FC236}">
                <a16:creationId xmlns:a16="http://schemas.microsoft.com/office/drawing/2014/main" id="{DD0207E9-6233-4B14-A6FE-AB338CD62C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87817" y="2454965"/>
            <a:ext cx="4267199"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9296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surfaces</a:t>
            </a:r>
          </a:p>
        </p:txBody>
      </p:sp>
      <p:sp>
        <p:nvSpPr>
          <p:cNvPr id="4" name="Content Placeholder 2">
            <a:extLst>
              <a:ext uri="{FF2B5EF4-FFF2-40B4-BE49-F238E27FC236}">
                <a16:creationId xmlns:a16="http://schemas.microsoft.com/office/drawing/2014/main" id="{B934922A-E2C6-4010-96C3-4C3468771846}"/>
              </a:ext>
            </a:extLst>
          </p:cNvPr>
          <p:cNvSpPr txBox="1">
            <a:spLocks/>
          </p:cNvSpPr>
          <p:nvPr/>
        </p:nvSpPr>
        <p:spPr>
          <a:xfrm>
            <a:off x="609600" y="2209800"/>
            <a:ext cx="10972800" cy="4325112"/>
          </a:xfrm>
          <a:prstGeom prst="rect">
            <a:avLst/>
          </a:prstGeom>
        </p:spPr>
        <p:txBody>
          <a:bodyPr vert="horz">
            <a:normAutofit/>
          </a:bodyPr>
          <a:lst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a:lstStyle>
          <a:p>
            <a:r>
              <a:rPr lang="en-US" dirty="0"/>
              <a:t>Allow positioning, tracking</a:t>
            </a:r>
          </a:p>
          <a:p>
            <a:r>
              <a:rPr lang="en-US" dirty="0"/>
              <a:t>Meshes’ triangles</a:t>
            </a:r>
          </a:p>
          <a:p>
            <a:pPr lvl="1"/>
            <a:r>
              <a:rPr lang="en-US" dirty="0"/>
              <a:t>Complex, slow</a:t>
            </a:r>
          </a:p>
          <a:p>
            <a:r>
              <a:rPr lang="en-US" dirty="0"/>
              <a:t>Raycasting</a:t>
            </a:r>
          </a:p>
          <a:p>
            <a:pPr lvl="1"/>
            <a:r>
              <a:rPr lang="en-US" dirty="0"/>
              <a:t>No tracking</a:t>
            </a:r>
          </a:p>
          <a:p>
            <a:r>
              <a:rPr lang="en-US" dirty="0"/>
              <a:t>Grid cells</a:t>
            </a:r>
          </a:p>
          <a:p>
            <a:pPr lvl="1"/>
            <a:r>
              <a:rPr lang="en-US" dirty="0"/>
              <a:t>Easy tracking</a:t>
            </a:r>
          </a:p>
          <a:p>
            <a:pPr lvl="1"/>
            <a:r>
              <a:rPr lang="en-US" dirty="0"/>
              <a:t>Combines with raycasts</a:t>
            </a:r>
          </a:p>
          <a:p>
            <a:endParaRPr lang="en-US" dirty="0"/>
          </a:p>
        </p:txBody>
      </p:sp>
      <p:pic>
        <p:nvPicPr>
          <p:cNvPr id="7" name="Picture 6">
            <a:extLst>
              <a:ext uri="{FF2B5EF4-FFF2-40B4-BE49-F238E27FC236}">
                <a16:creationId xmlns:a16="http://schemas.microsoft.com/office/drawing/2014/main" id="{0BCBE1D8-9696-4115-981C-F279AC65646B}"/>
              </a:ext>
            </a:extLst>
          </p:cNvPr>
          <p:cNvPicPr/>
          <p:nvPr/>
        </p:nvPicPr>
        <p:blipFill>
          <a:blip r:embed="rId3"/>
          <a:stretch>
            <a:fillRect/>
          </a:stretch>
        </p:blipFill>
        <p:spPr>
          <a:xfrm>
            <a:off x="6674333" y="2468218"/>
            <a:ext cx="4666215" cy="3102380"/>
          </a:xfrm>
          <a:prstGeom prst="rect">
            <a:avLst/>
          </a:prstGeom>
        </p:spPr>
      </p:pic>
    </p:spTree>
    <p:extLst>
      <p:ext uri="{BB962C8B-B14F-4D97-AF65-F5344CB8AC3E}">
        <p14:creationId xmlns:p14="http://schemas.microsoft.com/office/powerpoint/2010/main" val="403764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light</a:t>
            </a:r>
          </a:p>
        </p:txBody>
      </p:sp>
      <p:sp>
        <p:nvSpPr>
          <p:cNvPr id="3" name="Content Placeholder 2"/>
          <p:cNvSpPr>
            <a:spLocks noGrp="1"/>
          </p:cNvSpPr>
          <p:nvPr>
            <p:ph idx="1"/>
          </p:nvPr>
        </p:nvSpPr>
        <p:spPr/>
        <p:txBody>
          <a:bodyPr/>
          <a:lstStyle/>
          <a:p>
            <a:r>
              <a:rPr lang="en-US" dirty="0"/>
              <a:t>Allow data access</a:t>
            </a:r>
          </a:p>
          <a:p>
            <a:r>
              <a:rPr lang="en-US" dirty="0"/>
              <a:t>Runtime </a:t>
            </a:r>
            <a:r>
              <a:rPr lang="en-US" dirty="0" err="1"/>
              <a:t>shadowmap</a:t>
            </a:r>
            <a:endParaRPr lang="en-US" dirty="0"/>
          </a:p>
          <a:p>
            <a:pPr lvl="1"/>
            <a:r>
              <a:rPr lang="en-US" dirty="0"/>
              <a:t>Single light</a:t>
            </a:r>
          </a:p>
          <a:p>
            <a:r>
              <a:rPr lang="en-US" dirty="0"/>
              <a:t>Lightmap baking</a:t>
            </a:r>
          </a:p>
          <a:p>
            <a:pPr lvl="1"/>
            <a:r>
              <a:rPr lang="en-US" dirty="0"/>
              <a:t>Lightmap highly variable</a:t>
            </a:r>
          </a:p>
          <a:p>
            <a:pPr lvl="1"/>
            <a:r>
              <a:rPr lang="en-US" dirty="0"/>
              <a:t>Shadow mask better </a:t>
            </a:r>
          </a:p>
          <a:p>
            <a:r>
              <a:rPr lang="en-US" dirty="0"/>
              <a:t>Average shadow time</a:t>
            </a:r>
          </a:p>
          <a:p>
            <a:pPr lvl="1"/>
            <a:r>
              <a:rPr lang="en-US" dirty="0"/>
              <a:t>Place reference lights</a:t>
            </a:r>
          </a:p>
        </p:txBody>
      </p:sp>
      <p:pic>
        <p:nvPicPr>
          <p:cNvPr id="5" name="Picture 4">
            <a:extLst>
              <a:ext uri="{FF2B5EF4-FFF2-40B4-BE49-F238E27FC236}">
                <a16:creationId xmlns:a16="http://schemas.microsoft.com/office/drawing/2014/main" id="{6B6C3210-1326-4AC2-BFEF-85B9AA08371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115464" y="2249424"/>
            <a:ext cx="3964305" cy="1986915"/>
          </a:xfrm>
          <a:prstGeom prst="rect">
            <a:avLst/>
          </a:prstGeom>
          <a:noFill/>
          <a:ln>
            <a:noFill/>
          </a:ln>
        </p:spPr>
      </p:pic>
      <p:pic>
        <p:nvPicPr>
          <p:cNvPr id="6" name="Picture 5">
            <a:extLst>
              <a:ext uri="{FF2B5EF4-FFF2-40B4-BE49-F238E27FC236}">
                <a16:creationId xmlns:a16="http://schemas.microsoft.com/office/drawing/2014/main" id="{4893DD2E-1067-4B06-90FA-2E2CEB6724F2}"/>
              </a:ext>
            </a:extLst>
          </p:cNvPr>
          <p:cNvPicPr>
            <a:picLocks noChangeAspect="1"/>
          </p:cNvPicPr>
          <p:nvPr/>
        </p:nvPicPr>
        <p:blipFill>
          <a:blip r:embed="rId4"/>
          <a:stretch>
            <a:fillRect/>
          </a:stretch>
        </p:blipFill>
        <p:spPr>
          <a:xfrm>
            <a:off x="7107290" y="4529015"/>
            <a:ext cx="3972479" cy="1752845"/>
          </a:xfrm>
          <a:prstGeom prst="rect">
            <a:avLst/>
          </a:prstGeom>
        </p:spPr>
      </p:pic>
    </p:spTree>
    <p:extLst>
      <p:ext uri="{BB962C8B-B14F-4D97-AF65-F5344CB8AC3E}">
        <p14:creationId xmlns:p14="http://schemas.microsoft.com/office/powerpoint/2010/main" val="3609009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optimization</a:t>
            </a:r>
          </a:p>
        </p:txBody>
      </p:sp>
      <p:sp>
        <p:nvSpPr>
          <p:cNvPr id="4" name="Content Placeholder 2">
            <a:extLst>
              <a:ext uri="{FF2B5EF4-FFF2-40B4-BE49-F238E27FC236}">
                <a16:creationId xmlns:a16="http://schemas.microsoft.com/office/drawing/2014/main" id="{B934922A-E2C6-4010-96C3-4C3468771846}"/>
              </a:ext>
            </a:extLst>
          </p:cNvPr>
          <p:cNvSpPr txBox="1">
            <a:spLocks/>
          </p:cNvSpPr>
          <p:nvPr/>
        </p:nvSpPr>
        <p:spPr>
          <a:xfrm>
            <a:off x="609600" y="2209800"/>
            <a:ext cx="10972800" cy="4325112"/>
          </a:xfrm>
          <a:prstGeom prst="rect">
            <a:avLst/>
          </a:prstGeom>
        </p:spPr>
        <p:txBody>
          <a:bodyPr vert="horz">
            <a:normAutofit/>
          </a:bodyPr>
          <a:lst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a:lstStyle>
          <a:p>
            <a:r>
              <a:rPr lang="en-US" dirty="0"/>
              <a:t>Instancing larger mesh</a:t>
            </a:r>
          </a:p>
          <a:p>
            <a:r>
              <a:rPr lang="en-US" dirty="0"/>
              <a:t>Density control</a:t>
            </a:r>
          </a:p>
          <a:p>
            <a:pPr lvl="1"/>
            <a:r>
              <a:rPr lang="en-US" dirty="0"/>
              <a:t>Per blade</a:t>
            </a:r>
          </a:p>
          <a:p>
            <a:pPr lvl="1"/>
            <a:r>
              <a:rPr lang="en-US" dirty="0"/>
              <a:t>Shadow mask as map</a:t>
            </a:r>
          </a:p>
        </p:txBody>
      </p:sp>
      <p:pic>
        <p:nvPicPr>
          <p:cNvPr id="7" name="Picture 6">
            <a:extLst>
              <a:ext uri="{FF2B5EF4-FFF2-40B4-BE49-F238E27FC236}">
                <a16:creationId xmlns:a16="http://schemas.microsoft.com/office/drawing/2014/main" id="{0BCBE1D8-9696-4115-981C-F279AC65646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475551" y="2209800"/>
            <a:ext cx="5421589" cy="2083487"/>
          </a:xfrm>
          <a:prstGeom prst="rect">
            <a:avLst/>
          </a:prstGeom>
        </p:spPr>
      </p:pic>
    </p:spTree>
    <p:extLst>
      <p:ext uri="{BB962C8B-B14F-4D97-AF65-F5344CB8AC3E}">
        <p14:creationId xmlns:p14="http://schemas.microsoft.com/office/powerpoint/2010/main" val="1952074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Case study: surfaces</a:t>
            </a:r>
          </a:p>
        </p:txBody>
      </p:sp>
      <p:sp>
        <p:nvSpPr>
          <p:cNvPr id="6" name="Text Placeholder 5"/>
          <p:cNvSpPr>
            <a:spLocks noGrp="1"/>
          </p:cNvSpPr>
          <p:nvPr>
            <p:ph sz="half" idx="1"/>
          </p:nvPr>
        </p:nvSpPr>
        <p:spPr/>
        <p:txBody>
          <a:bodyPr>
            <a:normAutofit/>
          </a:bodyPr>
          <a:lstStyle/>
          <a:p>
            <a:r>
              <a:rPr lang="en-US" sz="2800" dirty="0"/>
              <a:t>Unity grid component</a:t>
            </a:r>
          </a:p>
          <a:p>
            <a:r>
              <a:rPr lang="en-US" sz="2800" dirty="0"/>
              <a:t>Two layers</a:t>
            </a:r>
          </a:p>
          <a:p>
            <a:r>
              <a:rPr lang="en-US" sz="2800" dirty="0"/>
              <a:t>Ray from top</a:t>
            </a:r>
          </a:p>
          <a:p>
            <a:r>
              <a:rPr lang="en-US" sz="2800" dirty="0"/>
              <a:t>Problem: irregular x-z plane</a:t>
            </a:r>
          </a:p>
          <a:p>
            <a:r>
              <a:rPr lang="en-US" sz="2800" dirty="0"/>
              <a:t>Dictionary</a:t>
            </a:r>
          </a:p>
        </p:txBody>
      </p:sp>
      <p:pic>
        <p:nvPicPr>
          <p:cNvPr id="5" name="Content Placeholder 4">
            <a:extLst>
              <a:ext uri="{FF2B5EF4-FFF2-40B4-BE49-F238E27FC236}">
                <a16:creationId xmlns:a16="http://schemas.microsoft.com/office/drawing/2014/main" id="{A7719553-1778-46B2-B625-D27ED9C53C3B}"/>
              </a:ext>
            </a:extLst>
          </p:cNvPr>
          <p:cNvPicPr>
            <a:picLocks noGrp="1"/>
          </p:cNvPicPr>
          <p:nvPr>
            <p:ph sz="half" idx="2"/>
          </p:nvPr>
        </p:nvPicPr>
        <p:blipFill>
          <a:blip r:embed="rId3">
            <a:extLst>
              <a:ext uri="{28A0092B-C50C-407E-A947-70E740481C1C}">
                <a14:useLocalDpi xmlns:a14="http://schemas.microsoft.com/office/drawing/2010/main" val="0"/>
              </a:ext>
            </a:extLst>
          </a:blip>
          <a:stretch>
            <a:fillRect/>
          </a:stretch>
        </p:blipFill>
        <p:spPr>
          <a:xfrm>
            <a:off x="6527138" y="2249425"/>
            <a:ext cx="4725727" cy="3880796"/>
          </a:xfrm>
          <a:prstGeom prst="rect">
            <a:avLst/>
          </a:prstGeom>
        </p:spPr>
      </p:pic>
    </p:spTree>
    <p:extLst>
      <p:ext uri="{BB962C8B-B14F-4D97-AF65-F5344CB8AC3E}">
        <p14:creationId xmlns:p14="http://schemas.microsoft.com/office/powerpoint/2010/main" val="423703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Case study: shadows</a:t>
            </a:r>
          </a:p>
        </p:txBody>
      </p:sp>
      <p:sp>
        <p:nvSpPr>
          <p:cNvPr id="6" name="Text Placeholder 5"/>
          <p:cNvSpPr>
            <a:spLocks noGrp="1"/>
          </p:cNvSpPr>
          <p:nvPr>
            <p:ph sz="half" idx="1"/>
          </p:nvPr>
        </p:nvSpPr>
        <p:spPr/>
        <p:txBody>
          <a:bodyPr>
            <a:normAutofit/>
          </a:bodyPr>
          <a:lstStyle/>
          <a:p>
            <a:r>
              <a:rPr lang="en-US" sz="2800" dirty="0"/>
              <a:t>Manually request bake</a:t>
            </a:r>
          </a:p>
          <a:p>
            <a:r>
              <a:rPr lang="en-US" sz="2800" dirty="0" err="1"/>
              <a:t>Assetpostprocessor</a:t>
            </a:r>
            <a:r>
              <a:rPr lang="en-US" sz="2800" dirty="0"/>
              <a:t> convenient</a:t>
            </a:r>
          </a:p>
          <a:p>
            <a:r>
              <a:rPr lang="en-US" sz="2800" dirty="0"/>
              <a:t>Light count bitmask</a:t>
            </a:r>
          </a:p>
          <a:p>
            <a:r>
              <a:rPr lang="en-US" sz="2800" dirty="0"/>
              <a:t>Averaging values</a:t>
            </a:r>
          </a:p>
          <a:p>
            <a:r>
              <a:rPr lang="en-US" sz="2800" dirty="0"/>
              <a:t>Plants receive </a:t>
            </a:r>
            <a:r>
              <a:rPr lang="en-US" sz="2800" dirty="0" err="1"/>
              <a:t>shadowfactor</a:t>
            </a:r>
            <a:endParaRPr lang="en-US" sz="2800" dirty="0"/>
          </a:p>
        </p:txBody>
      </p:sp>
      <p:pic>
        <p:nvPicPr>
          <p:cNvPr id="7" name="Content Placeholder 6">
            <a:extLst>
              <a:ext uri="{FF2B5EF4-FFF2-40B4-BE49-F238E27FC236}">
                <a16:creationId xmlns:a16="http://schemas.microsoft.com/office/drawing/2014/main" id="{AAE02763-9278-48B5-A22E-69985181854D}"/>
              </a:ext>
            </a:extLst>
          </p:cNvPr>
          <p:cNvPicPr>
            <a:picLocks noGrp="1"/>
          </p:cNvPicPr>
          <p:nvPr>
            <p:ph sz="half" idx="2"/>
          </p:nvPr>
        </p:nvPicPr>
        <p:blipFill rotWithShape="1">
          <a:blip r:embed="rId3" cstate="print">
            <a:extLst>
              <a:ext uri="{28A0092B-C50C-407E-A947-70E740481C1C}">
                <a14:useLocalDpi xmlns:a14="http://schemas.microsoft.com/office/drawing/2010/main" val="0"/>
              </a:ext>
            </a:extLst>
          </a:blip>
          <a:srcRect t="14105"/>
          <a:stretch/>
        </p:blipFill>
        <p:spPr bwMode="auto">
          <a:xfrm>
            <a:off x="6095998" y="2249425"/>
            <a:ext cx="5486402" cy="2643808"/>
          </a:xfrm>
          <a:prstGeom prst="rect">
            <a:avLst/>
          </a:prstGeom>
          <a:noFill/>
          <a:ln>
            <a:noFill/>
          </a:ln>
        </p:spPr>
      </p:pic>
    </p:spTree>
    <p:extLst>
      <p:ext uri="{BB962C8B-B14F-4D97-AF65-F5344CB8AC3E}">
        <p14:creationId xmlns:p14="http://schemas.microsoft.com/office/powerpoint/2010/main" val="146475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raining presentation">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Training presentation.potx" id="{7B9FCAFE-DDE5-4198-9987-54DFCAD80598}" vid="{6015A8B0-C387-4E39-945C-0F39E3EB10B6}"/>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Training presentation</Template>
  <TotalTime>618</TotalTime>
  <Words>1072</Words>
  <Application>Microsoft Office PowerPoint</Application>
  <PresentationFormat>Widescreen</PresentationFormat>
  <Paragraphs>84</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Georgia</vt:lpstr>
      <vt:lpstr>Wingdings 2</vt:lpstr>
      <vt:lpstr>Training presentation</vt:lpstr>
      <vt:lpstr>Long-term vegetation progression simulation</vt:lpstr>
      <vt:lpstr>PowerPoint Presentation</vt:lpstr>
      <vt:lpstr>What and why?</vt:lpstr>
      <vt:lpstr>Research – model &amp; plants</vt:lpstr>
      <vt:lpstr>Research – surfaces</vt:lpstr>
      <vt:lpstr>Research – light</vt:lpstr>
      <vt:lpstr>Research – optimization</vt:lpstr>
      <vt:lpstr>Case study: surfaces</vt:lpstr>
      <vt:lpstr>Case study: shadows</vt:lpstr>
      <vt:lpstr>Case study: optimization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Long-term vegetation progression simulation</dc:title>
  <dc:creator>Grudar</dc:creator>
  <cp:lastModifiedBy>Grudar</cp:lastModifiedBy>
  <cp:revision>133</cp:revision>
  <dcterms:created xsi:type="dcterms:W3CDTF">2019-10-17T11:08:05Z</dcterms:created>
  <dcterms:modified xsi:type="dcterms:W3CDTF">2019-10-23T12:19:28Z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